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63" r:id="rId8"/>
    <p:sldId id="260" r:id="rId9"/>
    <p:sldId id="261" r:id="rId10"/>
    <p:sldId id="262" r:id="rId11"/>
    <p:sldId id="267" r:id="rId12"/>
    <p:sldId id="270" r:id="rId13"/>
    <p:sldId id="265" r:id="rId14"/>
    <p:sldId id="271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00CC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6256FF4-7681-40D0-A5D1-A96E590B95F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FD359E0-CDFA-4C82-BC5C-7DF4A174F7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Die Berufswahl. Ist das ein Problem?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de-DE" dirty="0" smtClean="0"/>
              <a:t>                          Es gibt mehr als</a:t>
            </a:r>
          </a:p>
          <a:p>
            <a:pPr>
              <a:buNone/>
            </a:pPr>
            <a:r>
              <a:rPr lang="de-DE" dirty="0" smtClean="0"/>
              <a:t>  </a:t>
            </a:r>
            <a:r>
              <a:rPr lang="ru-RU" dirty="0" smtClean="0"/>
              <a:t>    </a:t>
            </a:r>
            <a:r>
              <a:rPr lang="de-DE" dirty="0" smtClean="0"/>
              <a:t>                        30 000 Berufe.</a:t>
            </a:r>
            <a:endParaRPr lang="ru-RU" dirty="0"/>
          </a:p>
        </p:txBody>
      </p:sp>
      <p:pic>
        <p:nvPicPr>
          <p:cNvPr id="7170" name="Picture 2" descr="http://konstantingolovin.com/wp-content/uploads/2010/07/%D0%B7%D0%B0%D0%B4%D1%83%D0%BC%D0%B0%D0%BB%D1%81%D1%8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907165"/>
            <a:ext cx="2632862" cy="3950835"/>
          </a:xfrm>
          <a:prstGeom prst="rect">
            <a:avLst/>
          </a:prstGeom>
          <a:noFill/>
        </p:spPr>
      </p:pic>
      <p:pic>
        <p:nvPicPr>
          <p:cNvPr id="7172" name="Picture 4" descr="http://www.seonet.by/files/u1/vopr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3776" y="1071546"/>
            <a:ext cx="3478790" cy="3143272"/>
          </a:xfrm>
          <a:prstGeom prst="rect">
            <a:avLst/>
          </a:prstGeom>
          <a:noFill/>
        </p:spPr>
      </p:pic>
      <p:pic>
        <p:nvPicPr>
          <p:cNvPr id="7174" name="Picture 6" descr="http://hameleons.com/uploads/posts/2010-08/1281557687_kg7toeiigdexksj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3800" y="3354810"/>
            <a:ext cx="1800200" cy="3503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548680"/>
            <a:ext cx="144122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Designer</a:t>
            </a:r>
            <a:r>
              <a:rPr lang="ru-RU" dirty="0" smtClean="0"/>
              <a:t>,</a:t>
            </a:r>
          </a:p>
          <a:p>
            <a:r>
              <a:rPr lang="de-DE" dirty="0" smtClean="0"/>
              <a:t>Schriftsteller</a:t>
            </a:r>
            <a:r>
              <a:rPr lang="ru-RU" dirty="0" smtClean="0"/>
              <a:t>,</a:t>
            </a:r>
          </a:p>
          <a:p>
            <a:r>
              <a:rPr lang="de-DE" dirty="0" smtClean="0"/>
              <a:t>Modellierer</a:t>
            </a:r>
            <a:r>
              <a:rPr lang="ru-RU" dirty="0" smtClean="0"/>
              <a:t>,</a:t>
            </a:r>
          </a:p>
          <a:p>
            <a:r>
              <a:rPr lang="de-DE" dirty="0" smtClean="0"/>
              <a:t>Journalist</a:t>
            </a:r>
            <a:r>
              <a:rPr lang="ru-RU" dirty="0" smtClean="0"/>
              <a:t>,</a:t>
            </a:r>
          </a:p>
          <a:p>
            <a:r>
              <a:rPr lang="de-DE" dirty="0" smtClean="0"/>
              <a:t>Architekt</a:t>
            </a:r>
            <a:r>
              <a:rPr lang="ru-RU" dirty="0" smtClean="0"/>
              <a:t>,</a:t>
            </a:r>
          </a:p>
          <a:p>
            <a:r>
              <a:rPr lang="de-DE" dirty="0" smtClean="0"/>
              <a:t>Maler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de-DE" dirty="0" smtClean="0"/>
              <a:t>Schauspieler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72200" y="476672"/>
            <a:ext cx="2610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Kaufmännische Berufe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04467" y="836712"/>
            <a:ext cx="18503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Bankkaufleute</a:t>
            </a:r>
            <a:r>
              <a:rPr lang="ru-RU" dirty="0" smtClean="0"/>
              <a:t>, </a:t>
            </a:r>
          </a:p>
          <a:p>
            <a:r>
              <a:rPr lang="de-DE" dirty="0" smtClean="0"/>
              <a:t>Verkäufer</a:t>
            </a:r>
            <a:r>
              <a:rPr lang="ru-RU" dirty="0" smtClean="0"/>
              <a:t>, </a:t>
            </a:r>
          </a:p>
          <a:p>
            <a:r>
              <a:rPr lang="de-DE" dirty="0" smtClean="0"/>
              <a:t>Handelsvertreter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de-DE" dirty="0" smtClean="0"/>
              <a:t>Promoter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88640"/>
            <a:ext cx="1878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Kreative Berufe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19872" y="2780928"/>
            <a:ext cx="1535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Pflegeberufe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35896" y="3140968"/>
            <a:ext cx="27014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Apotheker</a:t>
            </a:r>
            <a:r>
              <a:rPr lang="ru-RU" dirty="0" smtClean="0"/>
              <a:t>, </a:t>
            </a:r>
            <a:r>
              <a:rPr lang="de-DE" dirty="0" smtClean="0"/>
              <a:t>Pharmazeut</a:t>
            </a:r>
            <a:endParaRPr lang="ru-RU" dirty="0" smtClean="0"/>
          </a:p>
          <a:p>
            <a:r>
              <a:rPr lang="de-DE" dirty="0" smtClean="0"/>
              <a:t>Arzt</a:t>
            </a:r>
            <a:r>
              <a:rPr lang="ru-RU" dirty="0" smtClean="0"/>
              <a:t>, </a:t>
            </a:r>
            <a:r>
              <a:rPr lang="de-DE" dirty="0" smtClean="0"/>
              <a:t>Kosmetikerin</a:t>
            </a:r>
            <a:endParaRPr lang="ru-RU" dirty="0" smtClean="0"/>
          </a:p>
          <a:p>
            <a:r>
              <a:rPr lang="de-DE" dirty="0" smtClean="0"/>
              <a:t>Krankenschwester, Friseur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4077072"/>
            <a:ext cx="2146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Technische Berufe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2910" y="4429132"/>
            <a:ext cx="18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Techniker</a:t>
            </a:r>
            <a:r>
              <a:rPr lang="ru-RU" dirty="0" smtClean="0"/>
              <a:t>,</a:t>
            </a:r>
            <a:endParaRPr lang="de-DE" dirty="0" smtClean="0"/>
          </a:p>
          <a:p>
            <a:r>
              <a:rPr lang="de-DE" dirty="0" smtClean="0"/>
              <a:t>Mechaniker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de-DE" dirty="0" smtClean="0"/>
              <a:t>Ingenieur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932040" y="4509120"/>
            <a:ext cx="1552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Neue Berufe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444208" y="4826675"/>
            <a:ext cx="1842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Programmierer,</a:t>
            </a:r>
          </a:p>
          <a:p>
            <a:r>
              <a:rPr lang="de-DE" dirty="0" smtClean="0"/>
              <a:t>Image-Berater,</a:t>
            </a:r>
          </a:p>
          <a:p>
            <a:r>
              <a:rPr lang="de-DE" dirty="0" smtClean="0"/>
              <a:t>Multimedia-Elektroniker,</a:t>
            </a:r>
          </a:p>
          <a:p>
            <a:r>
              <a:rPr lang="de-DE" dirty="0" smtClean="0"/>
              <a:t>Marketingleiter,</a:t>
            </a:r>
          </a:p>
          <a:p>
            <a:r>
              <a:rPr lang="de-DE" dirty="0" smtClean="0"/>
              <a:t>IT-Systemkaufleute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http://www.medic-nadegda.ru/images/stom_00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2276872"/>
            <a:ext cx="1423341" cy="2127896"/>
          </a:xfrm>
          <a:prstGeom prst="rect">
            <a:avLst/>
          </a:prstGeom>
          <a:noFill/>
        </p:spPr>
      </p:pic>
      <p:pic>
        <p:nvPicPr>
          <p:cNvPr id="5126" name="Picture 6" descr="http://images01.olx.ru/ui/9/01/35/1287489212_130229635_1----12874892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85728"/>
            <a:ext cx="2386236" cy="2386236"/>
          </a:xfrm>
          <a:prstGeom prst="rect">
            <a:avLst/>
          </a:prstGeom>
          <a:noFill/>
        </p:spPr>
      </p:pic>
      <p:pic>
        <p:nvPicPr>
          <p:cNvPr id="5128" name="Picture 8" descr="http://1.bp.blogspot.com/-2QAQJSfFAZQ/TfijZG-oz2I/AAAAAAAAADc/g3HGHeIlMp8/s1600/rabred.web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714884"/>
            <a:ext cx="1777380" cy="1943269"/>
          </a:xfrm>
          <a:prstGeom prst="rect">
            <a:avLst/>
          </a:prstGeom>
          <a:noFill/>
        </p:spPr>
      </p:pic>
      <p:pic>
        <p:nvPicPr>
          <p:cNvPr id="5130" name="Picture 10" descr="http://bpressa.com/image/7a319a7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2269" y="4869160"/>
            <a:ext cx="2105831" cy="1988840"/>
          </a:xfrm>
          <a:prstGeom prst="rect">
            <a:avLst/>
          </a:prstGeom>
          <a:noFill/>
        </p:spPr>
      </p:pic>
      <p:pic>
        <p:nvPicPr>
          <p:cNvPr id="5132" name="Picture 12" descr="http://www.lenizdat.ru/f/a0/auto/1/200902/06173559.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348880"/>
            <a:ext cx="1357290" cy="18243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188640"/>
            <a:ext cx="1544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Büroberufe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620688"/>
            <a:ext cx="15510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Stenotypistin</a:t>
            </a:r>
            <a:r>
              <a:rPr lang="ru-RU" dirty="0" smtClean="0"/>
              <a:t>, </a:t>
            </a:r>
          </a:p>
          <a:p>
            <a:r>
              <a:rPr lang="de-DE" dirty="0" smtClean="0"/>
              <a:t>Sekretärin, </a:t>
            </a:r>
          </a:p>
          <a:p>
            <a:r>
              <a:rPr lang="de-DE" dirty="0" smtClean="0"/>
              <a:t>Büromanager</a:t>
            </a:r>
            <a:r>
              <a:rPr lang="ru-RU" dirty="0" smtClean="0"/>
              <a:t>. </a:t>
            </a:r>
          </a:p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http://www.rabota-nsk.ru/photo/rab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3050704" cy="19066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08104" y="1124744"/>
            <a:ext cx="24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Gefährliche Berufe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1556792"/>
            <a:ext cx="34180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Feuerwehrmann, Hochseefischer,</a:t>
            </a:r>
          </a:p>
          <a:p>
            <a:r>
              <a:rPr lang="de-DE" dirty="0" smtClean="0"/>
              <a:t>Flieger, Polizeibeamte, Militärmann,</a:t>
            </a:r>
          </a:p>
          <a:p>
            <a:r>
              <a:rPr lang="de-DE" dirty="0" smtClean="0"/>
              <a:t>Zirkusartist, Fensterputzer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100" name="Picture 4" descr="http://novostey.com/i4/2010/12/03/ad92620595eaa4a79c139cc67fca06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996952"/>
            <a:ext cx="2232248" cy="2232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483768" y="3789040"/>
            <a:ext cx="1517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Lehrberufe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31840" y="4221088"/>
            <a:ext cx="32615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Schul/Hochschullehrer</a:t>
            </a:r>
          </a:p>
          <a:p>
            <a:r>
              <a:rPr lang="de-DE" dirty="0" smtClean="0"/>
              <a:t>Lektor, Kindergärtnerin,</a:t>
            </a:r>
          </a:p>
          <a:p>
            <a:r>
              <a:rPr lang="de-DE" dirty="0" smtClean="0"/>
              <a:t>Schulpsychologe, Bibliothekarin,</a:t>
            </a:r>
          </a:p>
          <a:p>
            <a:r>
              <a:rPr lang="de-DE" dirty="0" smtClean="0"/>
              <a:t>Exkursionsleiter, Dozent</a:t>
            </a:r>
          </a:p>
          <a:p>
            <a:endParaRPr lang="ru-RU" dirty="0"/>
          </a:p>
        </p:txBody>
      </p:sp>
      <p:pic>
        <p:nvPicPr>
          <p:cNvPr id="4104" name="Picture 8" descr="http://psychology.grimuar.info/uploads/posts/psychology/2009/1243410665_psixol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365104"/>
            <a:ext cx="2567608" cy="2021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600" dirty="0" smtClean="0"/>
              <a:t>Viele Berufe kennt ihr von Kindheit an.</a:t>
            </a:r>
            <a:br>
              <a:rPr lang="de-DE" sz="3600" dirty="0" smtClean="0"/>
            </a:br>
            <a:r>
              <a:rPr lang="de-DE" sz="3600" dirty="0" smtClean="0"/>
              <a:t>Wer was macht?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1800" dirty="0" smtClean="0"/>
              <a:t>Der Bauer   </a:t>
            </a:r>
            <a:r>
              <a:rPr lang="de-DE" sz="1800" b="1" dirty="0" smtClean="0"/>
              <a:t>züchtet Vieh</a:t>
            </a:r>
          </a:p>
          <a:p>
            <a:r>
              <a:rPr lang="de-DE" sz="1800" dirty="0" smtClean="0"/>
              <a:t>Der Polizist  </a:t>
            </a:r>
            <a:r>
              <a:rPr lang="de-DE" sz="1800" b="1" dirty="0" smtClean="0"/>
              <a:t>regelt den Verkehr</a:t>
            </a:r>
          </a:p>
          <a:p>
            <a:r>
              <a:rPr lang="de-DE" sz="1800" dirty="0" smtClean="0"/>
              <a:t>Der Gärtner  </a:t>
            </a:r>
            <a:r>
              <a:rPr lang="de-DE" sz="1800" b="1" dirty="0" smtClean="0"/>
              <a:t>jätet Blumenbeete</a:t>
            </a:r>
          </a:p>
          <a:p>
            <a:r>
              <a:rPr lang="de-DE" sz="1800" dirty="0" smtClean="0"/>
              <a:t>Der Maler     </a:t>
            </a:r>
            <a:r>
              <a:rPr lang="de-DE" sz="1800" b="1" dirty="0" smtClean="0"/>
              <a:t>streichelt die Hauswand</a:t>
            </a:r>
          </a:p>
          <a:p>
            <a:r>
              <a:rPr lang="de-DE" sz="1800" dirty="0" smtClean="0"/>
              <a:t>Die Köchin    </a:t>
            </a:r>
            <a:r>
              <a:rPr lang="de-DE" sz="1800" b="1" dirty="0" smtClean="0"/>
              <a:t>bereitet das Mittagessen zu</a:t>
            </a:r>
          </a:p>
          <a:p>
            <a:r>
              <a:rPr lang="de-DE" sz="1800" dirty="0" smtClean="0"/>
              <a:t>Der Pfarrer    </a:t>
            </a:r>
            <a:r>
              <a:rPr lang="de-DE" sz="1800" b="1" dirty="0" smtClean="0"/>
              <a:t>hält eine Predigt</a:t>
            </a:r>
          </a:p>
          <a:p>
            <a:r>
              <a:rPr lang="de-DE" sz="1800" dirty="0" smtClean="0"/>
              <a:t>Der Fotograf   </a:t>
            </a:r>
            <a:r>
              <a:rPr lang="de-DE" sz="1800" b="1" dirty="0" smtClean="0"/>
              <a:t>macht ein Klassenbild</a:t>
            </a:r>
          </a:p>
          <a:p>
            <a:r>
              <a:rPr lang="de-DE" sz="1800" dirty="0" smtClean="0"/>
              <a:t>Der Postbote   </a:t>
            </a:r>
            <a:r>
              <a:rPr lang="de-DE" sz="1800" b="1" dirty="0" smtClean="0"/>
              <a:t>verteilt Briefe und Pakete</a:t>
            </a:r>
          </a:p>
          <a:p>
            <a:r>
              <a:rPr lang="de-DE" sz="1800" dirty="0" smtClean="0"/>
              <a:t>Der Automechaniker   </a:t>
            </a:r>
            <a:r>
              <a:rPr lang="de-DE" sz="1800" b="1" dirty="0" smtClean="0"/>
              <a:t>repariert einen alten Motor</a:t>
            </a:r>
          </a:p>
          <a:p>
            <a:r>
              <a:rPr lang="de-DE" sz="1800" dirty="0" smtClean="0"/>
              <a:t>Der Förster    </a:t>
            </a:r>
            <a:r>
              <a:rPr lang="de-DE" sz="1800" b="1" dirty="0" smtClean="0"/>
              <a:t>sorgt für Wälder</a:t>
            </a:r>
          </a:p>
          <a:p>
            <a:r>
              <a:rPr lang="de-DE" sz="1800" dirty="0" smtClean="0"/>
              <a:t>Die Verkäuferin    </a:t>
            </a:r>
            <a:r>
              <a:rPr lang="de-DE" sz="1800" b="1" dirty="0" smtClean="0"/>
              <a:t>packt die Früchte ein</a:t>
            </a:r>
          </a:p>
          <a:p>
            <a:r>
              <a:rPr lang="de-DE" sz="1800" dirty="0" smtClean="0"/>
              <a:t>Der Zahnarzt     </a:t>
            </a:r>
            <a:r>
              <a:rPr lang="de-DE" sz="1800" b="1" dirty="0" smtClean="0"/>
              <a:t>kontrolliert, heilt die Zähne</a:t>
            </a:r>
          </a:p>
          <a:p>
            <a:r>
              <a:rPr lang="de-DE" sz="1800" dirty="0" smtClean="0"/>
              <a:t>Der Metzger    </a:t>
            </a:r>
            <a:r>
              <a:rPr lang="de-DE" sz="1800" b="1" dirty="0" smtClean="0"/>
              <a:t>schneidet ein Stück Fleisch ein</a:t>
            </a:r>
          </a:p>
          <a:p>
            <a:r>
              <a:rPr lang="de-DE" sz="1800" dirty="0" smtClean="0"/>
              <a:t>Die  Schneiderin    </a:t>
            </a:r>
            <a:r>
              <a:rPr lang="de-DE" sz="1800" b="1" dirty="0" smtClean="0"/>
              <a:t>näht ein Paar Hosen</a:t>
            </a:r>
          </a:p>
          <a:p>
            <a:endParaRPr lang="de-DE" sz="1800" dirty="0" smtClean="0"/>
          </a:p>
          <a:p>
            <a:endParaRPr lang="ru-RU" sz="1800" dirty="0"/>
          </a:p>
        </p:txBody>
      </p:sp>
      <p:pic>
        <p:nvPicPr>
          <p:cNvPr id="4" name="Picture 2" descr="http://medvesti.com/uploads/posts/2012-02/1330349283_temperament-i-rabo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000108"/>
            <a:ext cx="3000364" cy="23317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 smtClean="0"/>
              <a:t>Wer spricht?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688632"/>
          </a:xfrm>
        </p:spPr>
        <p:txBody>
          <a:bodyPr>
            <a:normAutofit/>
          </a:bodyPr>
          <a:lstStyle/>
          <a:p>
            <a:r>
              <a:rPr lang="de-DE" sz="2000" dirty="0" smtClean="0">
                <a:solidFill>
                  <a:srgbClr val="FF0000"/>
                </a:solidFill>
              </a:rPr>
              <a:t>Augenarzt-Pilot-Bäcker-Gärtner-Goldschmied-Kellner-Lehrer-Modeverkäuferin-Polizist-Maler-Tierarzt-Uhrmacher</a:t>
            </a:r>
          </a:p>
          <a:p>
            <a:endParaRPr lang="de-DE" sz="2000" dirty="0" smtClean="0"/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„Zeigen Sie mir bitte Ihren Ausweis!“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„Die Uhr ist nun repariert und geht genau!“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„Was gibt fünf mal sieben?“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„Möchten Sie noch etwas trinken?“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„Sie benötigen unbedingt eine neue Brille.“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„Ist die Katze schon gegen Tollwut geimpft</a:t>
            </a:r>
            <a:r>
              <a:rPr lang="de-DE" sz="1800" dirty="0" smtClean="0"/>
              <a:t>?“</a:t>
            </a:r>
            <a:endParaRPr lang="de-DE" sz="1800" dirty="0" smtClean="0"/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Der </a:t>
            </a:r>
            <a:r>
              <a:rPr lang="de-DE" sz="1800" dirty="0" smtClean="0"/>
              <a:t>Diamant in diesem Ring hat 0,8 Karat.“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„Dieses Bild habe ich vor vielen Jahren in den Sommerferien gemalt.“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</a:t>
            </a:r>
            <a:r>
              <a:rPr lang="de-DE" sz="1800" dirty="0" smtClean="0"/>
              <a:t>Ich begrüße Sie an Bord der DC9 und wünsche Ihnen einen angenehmen Flug.“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</a:t>
            </a:r>
            <a:r>
              <a:rPr lang="de-DE" sz="1800" dirty="0" smtClean="0"/>
              <a:t>Für dieses Brot verwenden wir fünf verschiedene Getreidesorten.“</a:t>
            </a:r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„Möchten Sie das rote oder das grüne Kleid anprobieren?“</a:t>
            </a:r>
            <a:endParaRPr lang="ru-RU" sz="1800" dirty="0" smtClean="0"/>
          </a:p>
          <a:p>
            <a:pPr marL="539496" indent="-457200">
              <a:buFont typeface="+mj-lt"/>
              <a:buAutoNum type="arabicPeriod"/>
            </a:pPr>
            <a:r>
              <a:rPr lang="de-DE" sz="1800" dirty="0" smtClean="0"/>
              <a:t>„Nach dem Pflanzen müssen sie die Setzlinge ausgiebig gießen.“</a:t>
            </a:r>
            <a:endParaRPr lang="ru-RU" sz="1800" dirty="0"/>
          </a:p>
        </p:txBody>
      </p:sp>
      <p:pic>
        <p:nvPicPr>
          <p:cNvPr id="5" name="Picture 2" descr="http://allday.ru/uploads/posts/2009-05/thumbs/1242924124_contactsheet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1571612"/>
            <a:ext cx="1908994" cy="284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Wörter, die man kennen muss: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43050"/>
            <a:ext cx="6072198" cy="3714776"/>
          </a:xfrm>
        </p:spPr>
        <p:txBody>
          <a:bodyPr/>
          <a:lstStyle/>
          <a:p>
            <a:r>
              <a:rPr lang="de-DE" sz="2000" dirty="0" smtClean="0"/>
              <a:t>die Neigung – </a:t>
            </a:r>
            <a:r>
              <a:rPr lang="ru-RU" sz="2000" dirty="0" smtClean="0"/>
              <a:t>наклонность</a:t>
            </a:r>
            <a:endParaRPr lang="de-DE" sz="2000" dirty="0" smtClean="0"/>
          </a:p>
          <a:p>
            <a:r>
              <a:rPr lang="de-DE" sz="2000" dirty="0" smtClean="0"/>
              <a:t>absolvieren</a:t>
            </a:r>
            <a:r>
              <a:rPr lang="ru-RU" sz="2000" dirty="0" smtClean="0"/>
              <a:t> (</a:t>
            </a:r>
            <a:r>
              <a:rPr lang="de-DE" sz="2000" dirty="0" smtClean="0"/>
              <a:t>- </a:t>
            </a:r>
            <a:r>
              <a:rPr lang="de-DE" sz="2000" dirty="0" err="1" smtClean="0"/>
              <a:t>te</a:t>
            </a:r>
            <a:r>
              <a:rPr lang="de-DE" sz="2000" dirty="0" smtClean="0"/>
              <a:t>,-t ) – </a:t>
            </a:r>
            <a:r>
              <a:rPr lang="ru-RU" sz="2000" dirty="0" smtClean="0"/>
              <a:t>закончить ВУЗ</a:t>
            </a:r>
            <a:endParaRPr lang="de-DE" sz="2000" dirty="0" smtClean="0"/>
          </a:p>
          <a:p>
            <a:r>
              <a:rPr lang="de-DE" sz="2000" dirty="0" smtClean="0"/>
              <a:t>die Vor-und Nachteile – </a:t>
            </a:r>
            <a:r>
              <a:rPr lang="ru-RU" sz="2000" dirty="0" smtClean="0"/>
              <a:t>преимущества и недостатки</a:t>
            </a:r>
          </a:p>
          <a:p>
            <a:r>
              <a:rPr lang="de-DE" sz="2000" dirty="0" smtClean="0"/>
              <a:t>bewegen (-</a:t>
            </a:r>
            <a:r>
              <a:rPr lang="de-DE" sz="2000" dirty="0" err="1" smtClean="0"/>
              <a:t>te</a:t>
            </a:r>
            <a:r>
              <a:rPr lang="de-DE" sz="2000" dirty="0" smtClean="0"/>
              <a:t>,-t ) – </a:t>
            </a:r>
            <a:r>
              <a:rPr lang="ru-RU" sz="2000" dirty="0" smtClean="0"/>
              <a:t>волновать</a:t>
            </a:r>
            <a:endParaRPr lang="de-DE" sz="2000" dirty="0" smtClean="0"/>
          </a:p>
          <a:p>
            <a:r>
              <a:rPr lang="de-DE" sz="2000" dirty="0" smtClean="0"/>
              <a:t>akzeptieren (</a:t>
            </a:r>
            <a:r>
              <a:rPr lang="de-DE" sz="2000" dirty="0" err="1" smtClean="0"/>
              <a:t>te</a:t>
            </a:r>
            <a:r>
              <a:rPr lang="de-DE" sz="2000" dirty="0" smtClean="0"/>
              <a:t>,-t)–</a:t>
            </a:r>
            <a:r>
              <a:rPr lang="ru-RU" sz="2000" dirty="0" smtClean="0"/>
              <a:t> принимать во внимание</a:t>
            </a:r>
            <a:endParaRPr lang="de-DE" sz="2000" dirty="0" smtClean="0"/>
          </a:p>
          <a:p>
            <a:r>
              <a:rPr lang="de-DE" sz="2000" dirty="0" smtClean="0"/>
              <a:t>schwanken(-</a:t>
            </a:r>
            <a:r>
              <a:rPr lang="de-DE" sz="2000" dirty="0" err="1" smtClean="0"/>
              <a:t>te</a:t>
            </a:r>
            <a:r>
              <a:rPr lang="de-DE" sz="2000" dirty="0" smtClean="0"/>
              <a:t>,-t) –</a:t>
            </a:r>
            <a:r>
              <a:rPr lang="ru-RU" sz="2000" dirty="0" smtClean="0"/>
              <a:t> колебаться</a:t>
            </a:r>
            <a:endParaRPr lang="de-DE" sz="2000" dirty="0" smtClean="0"/>
          </a:p>
          <a:p>
            <a:r>
              <a:rPr lang="de-DE" sz="2000" dirty="0" smtClean="0"/>
              <a:t>beeinflussen(-</a:t>
            </a:r>
            <a:r>
              <a:rPr lang="de-DE" sz="2000" dirty="0" err="1" smtClean="0"/>
              <a:t>te</a:t>
            </a:r>
            <a:r>
              <a:rPr lang="de-DE" sz="2000" dirty="0" smtClean="0"/>
              <a:t>,-t) –</a:t>
            </a:r>
            <a:r>
              <a:rPr lang="ru-RU" sz="2000" dirty="0" smtClean="0"/>
              <a:t> оказывать влияние</a:t>
            </a:r>
            <a:endParaRPr lang="de-DE" sz="2000" dirty="0" smtClean="0"/>
          </a:p>
          <a:p>
            <a:r>
              <a:rPr lang="de-DE" sz="2000" dirty="0" smtClean="0"/>
              <a:t>nötige Tipps geben(</a:t>
            </a:r>
            <a:r>
              <a:rPr lang="de-DE" sz="2000" dirty="0" err="1" smtClean="0"/>
              <a:t>a,e</a:t>
            </a:r>
            <a:r>
              <a:rPr lang="de-DE" sz="2000" dirty="0" smtClean="0"/>
              <a:t>) –</a:t>
            </a:r>
            <a:r>
              <a:rPr lang="ru-RU" sz="2000" dirty="0" smtClean="0"/>
              <a:t> давать нужные советы</a:t>
            </a:r>
            <a:r>
              <a:rPr lang="de-DE" sz="2000" dirty="0" smtClean="0"/>
              <a:t> 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1143000"/>
          </a:xfrm>
        </p:spPr>
        <p:txBody>
          <a:bodyPr>
            <a:normAutofit/>
          </a:bodyPr>
          <a:lstStyle/>
          <a:p>
            <a:r>
              <a:rPr lang="de-DE" sz="2800" dirty="0" smtClean="0"/>
              <a:t>Unsere Berufswünsche entstehen nicht zufällig, sie reifen in unserer Familie, in der Schule.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214422"/>
            <a:ext cx="7776864" cy="492922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3600" dirty="0" smtClean="0">
                <a:solidFill>
                  <a:srgbClr val="FF0000"/>
                </a:solidFill>
              </a:rPr>
              <a:t>Gute  Arbeit haben,  bedeutet …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4414" y="2000240"/>
            <a:ext cx="1571636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nette Kollegen haben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00364" y="2786058"/>
            <a:ext cx="1557342" cy="1771656"/>
          </a:xfrm>
          <a:prstGeom prst="roundRect">
            <a:avLst/>
          </a:prstGeom>
          <a:solidFill>
            <a:srgbClr val="00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viel Geld/</a:t>
            </a:r>
          </a:p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ein gutes Einkommen verdienen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29190" y="2285992"/>
            <a:ext cx="1700218" cy="135732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viel Freizeit haben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57290" y="4786322"/>
            <a:ext cx="1985970" cy="14287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interessante Arbeit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00496" y="5429264"/>
            <a:ext cx="2414598" cy="864096"/>
          </a:xfrm>
          <a:prstGeom prst="round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Karriere machen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29190" y="3929066"/>
            <a:ext cx="1785950" cy="11430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kurze Fahrt zur Arbeit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768" y="2214554"/>
            <a:ext cx="1571636" cy="128588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ein sicherer Arbeitsplatz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330" y="4000504"/>
            <a:ext cx="18573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i="1" dirty="0" smtClean="0">
                <a:solidFill>
                  <a:srgbClr val="FF0000"/>
                </a:solidFill>
              </a:rPr>
              <a:t>Alles zusammen</a:t>
            </a:r>
          </a:p>
          <a:p>
            <a:r>
              <a:rPr lang="de-DE" sz="2400" b="1" i="1" dirty="0" smtClean="0">
                <a:solidFill>
                  <a:srgbClr val="FF0000"/>
                </a:solidFill>
              </a:rPr>
              <a:t> gibt es selten …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171400"/>
            <a:ext cx="7498080" cy="1143000"/>
          </a:xfrm>
        </p:spPr>
        <p:txBody>
          <a:bodyPr>
            <a:normAutofit/>
          </a:bodyPr>
          <a:lstStyle/>
          <a:p>
            <a:r>
              <a:rPr lang="de-DE" sz="2800" dirty="0" smtClean="0"/>
              <a:t>Sprichwörter – Volksweisheit. </a:t>
            </a:r>
            <a:br>
              <a:rPr lang="de-DE" sz="2800" dirty="0" smtClean="0"/>
            </a:br>
            <a:r>
              <a:rPr lang="de-DE" sz="2800" dirty="0" smtClean="0"/>
              <a:t>Sind diese Sprichwörter auch heute aktuell?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764704"/>
            <a:ext cx="7498080" cy="6480720"/>
          </a:xfrm>
        </p:spPr>
        <p:txBody>
          <a:bodyPr>
            <a:normAutofit lnSpcReduction="10000"/>
          </a:bodyPr>
          <a:lstStyle/>
          <a:p>
            <a:pPr marL="596646" indent="-514350"/>
            <a:r>
              <a:rPr lang="de-DE" sz="2400" dirty="0" smtClean="0"/>
              <a:t>Arbeit macht das Leben süß. </a:t>
            </a:r>
          </a:p>
          <a:p>
            <a:pPr marL="596646" indent="-514350">
              <a:buNone/>
            </a:pPr>
            <a:r>
              <a:rPr lang="en-US" sz="1600" b="1" i="1" dirty="0" smtClean="0">
                <a:solidFill>
                  <a:srgbClr val="FF0000"/>
                </a:solidFill>
              </a:rPr>
              <a:t>          </a:t>
            </a:r>
            <a:r>
              <a:rPr lang="ru-RU" sz="1600" b="1" i="1" dirty="0" smtClean="0">
                <a:solidFill>
                  <a:srgbClr val="FF0000"/>
                </a:solidFill>
              </a:rPr>
              <a:t>Где труд- там и счастье.</a:t>
            </a:r>
            <a:endParaRPr lang="de-DE" sz="2800" b="1" i="1" dirty="0" smtClean="0">
              <a:solidFill>
                <a:srgbClr val="FF0000"/>
              </a:solidFill>
            </a:endParaRPr>
          </a:p>
          <a:p>
            <a:pPr marL="596646" indent="-514350"/>
            <a:r>
              <a:rPr lang="ru-RU" sz="2000" dirty="0" smtClean="0">
                <a:solidFill>
                  <a:schemeClr val="accent1"/>
                </a:solidFill>
              </a:rPr>
              <a:t>   </a:t>
            </a:r>
            <a:r>
              <a:rPr lang="de-DE" sz="2400" dirty="0" smtClean="0"/>
              <a:t>Ehre verloren – alles verloren.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pPr marL="596646" indent="-514350">
              <a:buNone/>
            </a:pPr>
            <a:r>
              <a:rPr lang="en-US" sz="1500" b="1" i="1" dirty="0" smtClean="0">
                <a:solidFill>
                  <a:srgbClr val="FF0000"/>
                </a:solidFill>
              </a:rPr>
              <a:t>          </a:t>
            </a:r>
            <a:r>
              <a:rPr lang="ru-RU" sz="1500" b="1" i="1" dirty="0" smtClean="0">
                <a:solidFill>
                  <a:srgbClr val="FF0000"/>
                </a:solidFill>
              </a:rPr>
              <a:t>Честь дороже жизни.</a:t>
            </a:r>
            <a:endParaRPr lang="de-DE" sz="1500" b="1" i="1" dirty="0" smtClean="0">
              <a:solidFill>
                <a:srgbClr val="FF0000"/>
              </a:solidFill>
            </a:endParaRPr>
          </a:p>
          <a:p>
            <a:pPr marL="596646" indent="-514350"/>
            <a:r>
              <a:rPr lang="de-DE" sz="2400" dirty="0" smtClean="0"/>
              <a:t>Ein Mensch ohne Bildung ist ein Spiegel ohne Politur.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pPr marL="596646" indent="-514350">
              <a:buNone/>
            </a:pPr>
            <a:r>
              <a:rPr lang="en-US" sz="1500" b="1" i="1" dirty="0" smtClean="0">
                <a:solidFill>
                  <a:srgbClr val="FF0000"/>
                </a:solidFill>
              </a:rPr>
              <a:t>          </a:t>
            </a:r>
            <a:r>
              <a:rPr lang="ru-RU" sz="1500" b="1" i="1" dirty="0" smtClean="0">
                <a:solidFill>
                  <a:srgbClr val="FF0000"/>
                </a:solidFill>
              </a:rPr>
              <a:t>Человек неучёный, что топор </a:t>
            </a:r>
            <a:r>
              <a:rPr lang="ru-RU" sz="1500" b="1" i="1" dirty="0" err="1" smtClean="0">
                <a:solidFill>
                  <a:srgbClr val="FF0000"/>
                </a:solidFill>
              </a:rPr>
              <a:t>неточеный</a:t>
            </a:r>
            <a:r>
              <a:rPr lang="ru-RU" sz="1500" b="1" i="1" dirty="0" smtClean="0">
                <a:solidFill>
                  <a:srgbClr val="FF0000"/>
                </a:solidFill>
              </a:rPr>
              <a:t>..</a:t>
            </a:r>
            <a:endParaRPr lang="de-DE" sz="1500" b="1" i="1" dirty="0" smtClean="0">
              <a:solidFill>
                <a:srgbClr val="FF0000"/>
              </a:solidFill>
            </a:endParaRPr>
          </a:p>
          <a:p>
            <a:pPr marL="596646" indent="-514350"/>
            <a:r>
              <a:rPr lang="de-DE" sz="2400" dirty="0" smtClean="0"/>
              <a:t>Jung gelehrt, alt geehrt.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pPr marL="596646" indent="-514350">
              <a:buNone/>
            </a:pPr>
            <a:r>
              <a:rPr lang="en-US" sz="1400" b="1" i="1" dirty="0" smtClean="0">
                <a:solidFill>
                  <a:srgbClr val="FF0000"/>
                </a:solidFill>
              </a:rPr>
              <a:t>          </a:t>
            </a:r>
            <a:r>
              <a:rPr lang="ru-RU" sz="1400" b="1" i="1" dirty="0" smtClean="0">
                <a:solidFill>
                  <a:srgbClr val="FF0000"/>
                </a:solidFill>
              </a:rPr>
              <a:t>Учись смолоду, под старость не будешь знать голоду.</a:t>
            </a:r>
            <a:endParaRPr lang="de-DE" sz="1400" b="1" i="1" dirty="0" smtClean="0">
              <a:solidFill>
                <a:srgbClr val="FF0000"/>
              </a:solidFill>
            </a:endParaRPr>
          </a:p>
          <a:p>
            <a:pPr marL="596646" indent="-514350"/>
            <a:r>
              <a:rPr lang="de-DE" sz="2400" dirty="0" smtClean="0"/>
              <a:t>Der Mann ehrt das Amt, nicht das Amt den Mann.</a:t>
            </a:r>
          </a:p>
          <a:p>
            <a:pPr marL="596646" indent="-514350">
              <a:buNone/>
            </a:pPr>
            <a:r>
              <a:rPr lang="en-US" sz="1400" b="1" i="1" dirty="0" smtClean="0">
                <a:solidFill>
                  <a:srgbClr val="FF0000"/>
                </a:solidFill>
              </a:rPr>
              <a:t>          </a:t>
            </a:r>
            <a:r>
              <a:rPr lang="ru-RU" sz="1400" b="1" i="1" dirty="0" smtClean="0">
                <a:solidFill>
                  <a:srgbClr val="FF0000"/>
                </a:solidFill>
              </a:rPr>
              <a:t>Не место красит человека, а человек место.</a:t>
            </a:r>
            <a:endParaRPr lang="de-DE" sz="1400" b="1" i="1" dirty="0" smtClean="0">
              <a:solidFill>
                <a:srgbClr val="FF0000"/>
              </a:solidFill>
            </a:endParaRPr>
          </a:p>
          <a:p>
            <a:pPr marL="596646" indent="-514350"/>
            <a:r>
              <a:rPr lang="de-DE" sz="2400" dirty="0" smtClean="0"/>
              <a:t>Wer nicht malen kann , muss Farbe reiben.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pPr marL="596646" indent="-514350">
              <a:buNone/>
            </a:pPr>
            <a:r>
              <a:rPr lang="en-US" sz="1400" b="1" i="1" dirty="0" smtClean="0">
                <a:solidFill>
                  <a:srgbClr val="FF0000"/>
                </a:solidFill>
              </a:rPr>
              <a:t>           </a:t>
            </a:r>
            <a:r>
              <a:rPr lang="ru-RU" sz="1400" b="1" i="1" dirty="0" smtClean="0">
                <a:solidFill>
                  <a:srgbClr val="FF0000"/>
                </a:solidFill>
              </a:rPr>
              <a:t>Кто что-то умеет, тот то и делает.</a:t>
            </a:r>
            <a:endParaRPr lang="de-DE" sz="1400" b="1" i="1" dirty="0" smtClean="0">
              <a:solidFill>
                <a:srgbClr val="FF0000"/>
              </a:solidFill>
            </a:endParaRPr>
          </a:p>
          <a:p>
            <a:pPr marL="596646" indent="-514350"/>
            <a:r>
              <a:rPr lang="de-DE" sz="2400" dirty="0" smtClean="0"/>
              <a:t>Wer sachte fährt, kommt auch ans Ziel.</a:t>
            </a:r>
          </a:p>
          <a:p>
            <a:pPr marL="596646" indent="-514350">
              <a:buNone/>
            </a:pPr>
            <a:r>
              <a:rPr lang="en-US" sz="1400" b="1" i="1" dirty="0" smtClean="0">
                <a:solidFill>
                  <a:srgbClr val="FF0000"/>
                </a:solidFill>
              </a:rPr>
              <a:t>            </a:t>
            </a:r>
            <a:r>
              <a:rPr lang="ru-RU" sz="1400" b="1" i="1" dirty="0" smtClean="0">
                <a:solidFill>
                  <a:srgbClr val="FF0000"/>
                </a:solidFill>
              </a:rPr>
              <a:t>Тише едешь- дальше будешь.</a:t>
            </a:r>
            <a:endParaRPr lang="de-DE" sz="1400" b="1" i="1" dirty="0" smtClean="0">
              <a:solidFill>
                <a:srgbClr val="FF0000"/>
              </a:solidFill>
            </a:endParaRPr>
          </a:p>
          <a:p>
            <a:pPr marL="596646" indent="-514350"/>
            <a:r>
              <a:rPr lang="de-DE" sz="2400" dirty="0" smtClean="0"/>
              <a:t>In geschickten Händen arbeitet jedes Werkzeug gut.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pPr marL="596646" indent="-514350">
              <a:buNone/>
            </a:pPr>
            <a:r>
              <a:rPr lang="en-US" sz="1400" b="1" i="1" dirty="0" smtClean="0">
                <a:solidFill>
                  <a:srgbClr val="FF0000"/>
                </a:solidFill>
              </a:rPr>
              <a:t>            </a:t>
            </a:r>
            <a:r>
              <a:rPr lang="ru-RU" sz="1400" b="1" i="1" dirty="0" smtClean="0">
                <a:solidFill>
                  <a:srgbClr val="FF0000"/>
                </a:solidFill>
              </a:rPr>
              <a:t>Не топор тешет, а плотник.</a:t>
            </a:r>
            <a:endParaRPr lang="de-DE" sz="1400" b="1" i="1" dirty="0" smtClean="0">
              <a:solidFill>
                <a:srgbClr val="FF0000"/>
              </a:solidFill>
            </a:endParaRPr>
          </a:p>
          <a:p>
            <a:pPr marL="596646" indent="-514350"/>
            <a:r>
              <a:rPr lang="de-DE" sz="2400" dirty="0" smtClean="0"/>
              <a:t>Handwerk hat goldenen Bogen.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pPr marL="596646" indent="-514350">
              <a:buNone/>
            </a:pPr>
            <a:r>
              <a:rPr lang="en-US" sz="1400" b="1" i="1" dirty="0" smtClean="0">
                <a:solidFill>
                  <a:srgbClr val="FF0000"/>
                </a:solidFill>
              </a:rPr>
              <a:t>          </a:t>
            </a:r>
            <a:r>
              <a:rPr lang="ru-RU" sz="1400" b="1" i="1" dirty="0" smtClean="0">
                <a:solidFill>
                  <a:srgbClr val="FF0000"/>
                </a:solidFill>
              </a:rPr>
              <a:t>Ремесло- кормилец.</a:t>
            </a:r>
            <a:endParaRPr lang="de-DE" sz="1400" b="1" i="1" dirty="0" smtClean="0">
              <a:solidFill>
                <a:srgbClr val="FF0000"/>
              </a:solidFill>
            </a:endParaRPr>
          </a:p>
          <a:p>
            <a:pPr marL="596646" indent="-514350">
              <a:buFont typeface="+mj-lt"/>
              <a:buAutoNum type="arabicPeriod"/>
            </a:pPr>
            <a:endParaRPr lang="de-DE" dirty="0" smtClean="0"/>
          </a:p>
          <a:p>
            <a:pPr marL="596646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476672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Was muss man bei der Berufswahl berücksichtigen?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419872" y="2708920"/>
            <a:ext cx="2705504" cy="122413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Сюда фото вставите)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 rot="8210479">
            <a:off x="2615302" y="1667827"/>
            <a:ext cx="370479" cy="8874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3882591">
            <a:off x="6598441" y="1804311"/>
            <a:ext cx="323030" cy="9539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022553">
            <a:off x="6654888" y="3649341"/>
            <a:ext cx="329045" cy="7912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691251">
            <a:off x="2478410" y="3484746"/>
            <a:ext cx="392763" cy="9525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786314" y="4357694"/>
            <a:ext cx="28803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142976" y="458100"/>
            <a:ext cx="221457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Eigene Neigunge</a:t>
            </a:r>
            <a:r>
              <a:rPr lang="de-DE" sz="1600" dirty="0" smtClean="0"/>
              <a:t>n ,  Talent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500826" y="785794"/>
            <a:ext cx="241350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Eigenschaften,</a:t>
            </a:r>
          </a:p>
          <a:p>
            <a:pPr algn="ctr"/>
            <a:r>
              <a:rPr lang="de-DE" dirty="0" smtClean="0"/>
              <a:t>Charakterzüge,</a:t>
            </a:r>
          </a:p>
          <a:p>
            <a:pPr algn="ctr"/>
            <a:r>
              <a:rPr lang="de-DE" dirty="0" smtClean="0"/>
              <a:t>Fähigkeiten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429388" y="4357694"/>
            <a:ext cx="2428892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Schulunterrichte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3714744" y="5429264"/>
            <a:ext cx="236429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Hobby als </a:t>
            </a:r>
          </a:p>
          <a:p>
            <a:pPr algn="ctr"/>
            <a:r>
              <a:rPr lang="de-DE" dirty="0" smtClean="0"/>
              <a:t>Ausgangspunkt</a:t>
            </a:r>
          </a:p>
          <a:p>
            <a:pPr algn="ctr"/>
            <a:r>
              <a:rPr lang="de-DE" dirty="0" smtClean="0"/>
              <a:t>für den Beruf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928662" y="4429132"/>
            <a:ext cx="2671136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Gute Kenntnisse,</a:t>
            </a:r>
          </a:p>
          <a:p>
            <a:pPr algn="ctr"/>
            <a:r>
              <a:rPr lang="de-DE" dirty="0" smtClean="0"/>
              <a:t>schulische Leistungen </a:t>
            </a:r>
            <a:endParaRPr lang="ru-RU" dirty="0"/>
          </a:p>
        </p:txBody>
      </p:sp>
      <p:pic>
        <p:nvPicPr>
          <p:cNvPr id="16" name="Рисунок 15" descr="IMG_3481 - копия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1928802"/>
            <a:ext cx="3212661" cy="2168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7498080" cy="416324"/>
          </a:xfrm>
        </p:spPr>
        <p:txBody>
          <a:bodyPr>
            <a:noAutofit/>
          </a:bodyPr>
          <a:lstStyle/>
          <a:p>
            <a:r>
              <a:rPr lang="de-DE" sz="2400" dirty="0" smtClean="0"/>
              <a:t>Um ein guter Spezialist zu werden, braucht man …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71802" y="634914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Charakterzüge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71934" y="1857364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/>
              <a:t>?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23350" y="5707012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mit dem Computer  umzugehen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00496" y="5849888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mobil  zu sein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1063542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Bestimmte Kenntnisse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2206550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Kompetenz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57752" y="634914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Verantwortung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333540" y="3349558"/>
            <a:ext cx="181046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kontaktsfähig</a:t>
            </a:r>
            <a:r>
              <a:rPr lang="de-DE" dirty="0" smtClean="0"/>
              <a:t> zu sein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57224" y="4492566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ehrlich zu sein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215206" y="2206550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Pünktlichkeit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643702" y="1206418"/>
            <a:ext cx="1584176" cy="9378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guter Fachmann</a:t>
            </a:r>
          </a:p>
          <a:p>
            <a:pPr algn="ctr"/>
            <a:r>
              <a:rPr lang="de-DE" dirty="0" smtClean="0"/>
              <a:t>zu sein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958290" y="5631132"/>
            <a:ext cx="1696272" cy="1078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Fremdsprachen</a:t>
            </a:r>
          </a:p>
          <a:p>
            <a:pPr algn="ctr"/>
            <a:r>
              <a:rPr lang="de-DE" dirty="0" smtClean="0"/>
              <a:t>in Wort und</a:t>
            </a:r>
          </a:p>
          <a:p>
            <a:pPr algn="ctr"/>
            <a:r>
              <a:rPr lang="de-DE" dirty="0" smtClean="0"/>
              <a:t>Schrift </a:t>
            </a:r>
            <a:r>
              <a:rPr lang="de-DE" dirty="0" err="1" smtClean="0"/>
              <a:t>zubeherrschen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929454" y="4564004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gute Aus- </a:t>
            </a:r>
            <a:r>
              <a:rPr lang="de-DE" dirty="0" err="1" smtClean="0"/>
              <a:t>bildung</a:t>
            </a:r>
            <a:r>
              <a:rPr lang="de-DE" dirty="0" smtClean="0"/>
              <a:t> </a:t>
            </a:r>
          </a:p>
          <a:p>
            <a:pPr algn="ctr"/>
            <a:r>
              <a:rPr lang="de-DE" dirty="0" smtClean="0"/>
              <a:t>zu haben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3349558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Ordentlichkeit</a:t>
            </a:r>
            <a:endParaRPr lang="ru-RU" dirty="0"/>
          </a:p>
        </p:txBody>
      </p:sp>
      <p:pic>
        <p:nvPicPr>
          <p:cNvPr id="18" name="Picture 2" descr="http://www.artgide.com/uploads/posts/ref/c396bc2e22a2c0dd3ffc0b5bbab35d5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643182"/>
            <a:ext cx="3011796" cy="3011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60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8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1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04856" cy="1152128"/>
          </a:xfrm>
        </p:spPr>
        <p:txBody>
          <a:bodyPr>
            <a:normAutofit/>
          </a:bodyPr>
          <a:lstStyle/>
          <a:p>
            <a:r>
              <a:rPr lang="de-DE" sz="3200" dirty="0" smtClean="0"/>
              <a:t>Der Journalist, der Designer, der Psychologe .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1916832"/>
          <a:ext cx="8175281" cy="474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0007"/>
                <a:gridCol w="964954"/>
                <a:gridCol w="964954"/>
                <a:gridCol w="1045366"/>
              </a:tblGrid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Für welchen Beruf ist es typisch?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Der Journalist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Der Designer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Der Psychologe</a:t>
                      </a:r>
                      <a:endParaRPr lang="ru-RU" sz="1200" dirty="0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arbeitet nicht nur mit Gegenständen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besucht viele Länder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erfährt die letzten Neuigkeiten aus erster Hand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</a:t>
                      </a:r>
                      <a:r>
                        <a:rPr lang="de-DE" baseline="0" dirty="0" smtClean="0"/>
                        <a:t> begegnet verschiedene Leute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beherrscht Fremdsprachen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wird gut bezahlt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ihm hilft der Computer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</a:t>
                      </a:r>
                      <a:r>
                        <a:rPr lang="de-DE" baseline="0" dirty="0" smtClean="0"/>
                        <a:t> hilft Probleme mit den Eltern, in der Arbeit lösen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macht einzigartige Sachen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ist ehrlich, mutig, mitleidig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9840">
                <a:tc>
                  <a:txBody>
                    <a:bodyPr/>
                    <a:lstStyle/>
                    <a:p>
                      <a:r>
                        <a:rPr lang="de-DE" dirty="0" smtClean="0"/>
                        <a:t>- macht dem Kunde Ratschläge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Wo kann man in </a:t>
            </a:r>
            <a:r>
              <a:rPr lang="de-DE" dirty="0" err="1" smtClean="0"/>
              <a:t>Luga</a:t>
            </a:r>
            <a:r>
              <a:rPr lang="de-DE" dirty="0" smtClean="0"/>
              <a:t>  arbeiten?</a:t>
            </a:r>
            <a:endParaRPr lang="ru-RU" dirty="0"/>
          </a:p>
        </p:txBody>
      </p:sp>
      <p:pic>
        <p:nvPicPr>
          <p:cNvPr id="4" name="Рисунок 3" descr="IMG_4547.JPG"/>
          <p:cNvPicPr>
            <a:picLocks noChangeAspect="1"/>
          </p:cNvPicPr>
          <p:nvPr/>
        </p:nvPicPr>
        <p:blipFill>
          <a:blip r:embed="rId2" cstate="print"/>
          <a:srcRect l="20412"/>
          <a:stretch>
            <a:fillRect/>
          </a:stretch>
        </p:blipFill>
        <p:spPr>
          <a:xfrm>
            <a:off x="251520" y="1124744"/>
            <a:ext cx="2339751" cy="2204864"/>
          </a:xfrm>
          <a:prstGeom prst="rect">
            <a:avLst/>
          </a:prstGeom>
        </p:spPr>
      </p:pic>
      <p:pic>
        <p:nvPicPr>
          <p:cNvPr id="5" name="Рисунок 4" descr="IMG_45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2564904"/>
            <a:ext cx="2339752" cy="1754814"/>
          </a:xfrm>
          <a:prstGeom prst="rect">
            <a:avLst/>
          </a:prstGeom>
        </p:spPr>
      </p:pic>
      <p:pic>
        <p:nvPicPr>
          <p:cNvPr id="6" name="Рисунок 5" descr="IMG_45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1242292"/>
            <a:ext cx="2483768" cy="1862826"/>
          </a:xfrm>
          <a:prstGeom prst="rect">
            <a:avLst/>
          </a:prstGeom>
        </p:spPr>
      </p:pic>
      <p:pic>
        <p:nvPicPr>
          <p:cNvPr id="7" name="Рисунок 6" descr="IMG_4556.JPG"/>
          <p:cNvPicPr>
            <a:picLocks noChangeAspect="1"/>
          </p:cNvPicPr>
          <p:nvPr/>
        </p:nvPicPr>
        <p:blipFill>
          <a:blip r:embed="rId5" cstate="print"/>
          <a:srcRect l="15513" r="13454"/>
          <a:stretch>
            <a:fillRect/>
          </a:stretch>
        </p:blipFill>
        <p:spPr>
          <a:xfrm>
            <a:off x="683568" y="4437112"/>
            <a:ext cx="2088232" cy="2204864"/>
          </a:xfrm>
          <a:prstGeom prst="rect">
            <a:avLst/>
          </a:prstGeom>
        </p:spPr>
      </p:pic>
      <p:pic>
        <p:nvPicPr>
          <p:cNvPr id="8" name="Рисунок 7" descr="IMG_4557.JPG"/>
          <p:cNvPicPr>
            <a:picLocks noChangeAspect="1"/>
          </p:cNvPicPr>
          <p:nvPr/>
        </p:nvPicPr>
        <p:blipFill>
          <a:blip r:embed="rId6" cstate="print"/>
          <a:srcRect t="30053"/>
          <a:stretch>
            <a:fillRect/>
          </a:stretch>
        </p:blipFill>
        <p:spPr>
          <a:xfrm>
            <a:off x="3131840" y="4941168"/>
            <a:ext cx="2555776" cy="1340768"/>
          </a:xfrm>
          <a:prstGeom prst="rect">
            <a:avLst/>
          </a:prstGeom>
        </p:spPr>
      </p:pic>
      <p:pic>
        <p:nvPicPr>
          <p:cNvPr id="9" name="Рисунок 8" descr="IMG_4558.JPG"/>
          <p:cNvPicPr>
            <a:picLocks noChangeAspect="1"/>
          </p:cNvPicPr>
          <p:nvPr/>
        </p:nvPicPr>
        <p:blipFill>
          <a:blip r:embed="rId7" cstate="print"/>
          <a:srcRect t="19559" b="9316"/>
          <a:stretch>
            <a:fillRect/>
          </a:stretch>
        </p:blipFill>
        <p:spPr>
          <a:xfrm>
            <a:off x="5508104" y="3356992"/>
            <a:ext cx="2699792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 smtClean="0">
                <a:solidFill>
                  <a:schemeClr val="tx1"/>
                </a:solidFill>
              </a:rPr>
              <a:t>Über die Berufswahl mit richtigen Präpositionen.</a:t>
            </a:r>
            <a:br>
              <a:rPr lang="de-DE" sz="2800" dirty="0" smtClean="0">
                <a:solidFill>
                  <a:schemeClr val="tx1"/>
                </a:solidFill>
              </a:rPr>
            </a:br>
            <a:r>
              <a:rPr lang="de-DE" sz="2000" dirty="0" smtClean="0"/>
              <a:t>Setzen Sie </a:t>
            </a:r>
            <a:r>
              <a:rPr lang="de-DE" sz="2800" b="1" dirty="0" smtClean="0">
                <a:solidFill>
                  <a:srgbClr val="FF0000"/>
                </a:solidFill>
              </a:rPr>
              <a:t>vor</a:t>
            </a:r>
            <a:r>
              <a:rPr lang="de-DE" sz="2800" b="1" dirty="0" smtClean="0"/>
              <a:t>,</a:t>
            </a:r>
            <a:r>
              <a:rPr lang="de-DE" sz="2800" dirty="0" smtClean="0"/>
              <a:t> </a:t>
            </a:r>
            <a:r>
              <a:rPr lang="de-DE" sz="2800" b="1" dirty="0" smtClean="0">
                <a:solidFill>
                  <a:srgbClr val="FF0000"/>
                </a:solidFill>
              </a:rPr>
              <a:t>bei</a:t>
            </a:r>
            <a:r>
              <a:rPr lang="de-DE" sz="2800" dirty="0" smtClean="0"/>
              <a:t>, </a:t>
            </a:r>
            <a:r>
              <a:rPr lang="de-DE" sz="2800" b="1" dirty="0" smtClean="0">
                <a:solidFill>
                  <a:srgbClr val="FF0000"/>
                </a:solidFill>
              </a:rPr>
              <a:t>für</a:t>
            </a:r>
            <a:r>
              <a:rPr lang="de-DE" sz="2800" dirty="0" smtClean="0"/>
              <a:t> </a:t>
            </a:r>
            <a:r>
              <a:rPr lang="de-DE" sz="2000" dirty="0" smtClean="0"/>
              <a:t>oder</a:t>
            </a:r>
            <a:r>
              <a:rPr lang="de-DE" sz="2800" dirty="0" smtClean="0"/>
              <a:t> </a:t>
            </a:r>
            <a:r>
              <a:rPr lang="de-DE" sz="2800" b="1" dirty="0" smtClean="0">
                <a:solidFill>
                  <a:srgbClr val="FF0000"/>
                </a:solidFill>
              </a:rPr>
              <a:t>über</a:t>
            </a:r>
            <a:r>
              <a:rPr lang="de-DE" sz="2800" dirty="0" smtClean="0"/>
              <a:t> </a:t>
            </a:r>
            <a:r>
              <a:rPr lang="de-DE" sz="2000" dirty="0" smtClean="0"/>
              <a:t>ein</a:t>
            </a:r>
            <a:r>
              <a:rPr lang="de-DE" sz="2800" dirty="0" smtClean="0"/>
              <a:t>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sz="1800" dirty="0" smtClean="0"/>
          </a:p>
          <a:p>
            <a:r>
              <a:rPr lang="de-DE" sz="1800" dirty="0" smtClean="0"/>
              <a:t>a) </a:t>
            </a:r>
            <a:r>
              <a:rPr lang="de-DE" sz="1400" dirty="0" smtClean="0"/>
              <a:t>___</a:t>
            </a:r>
            <a:r>
              <a:rPr lang="de-DE" sz="1800" dirty="0" smtClean="0">
                <a:solidFill>
                  <a:srgbClr val="FFFF00"/>
                </a:solidFill>
              </a:rPr>
              <a:t> </a:t>
            </a:r>
            <a:r>
              <a:rPr lang="de-DE" sz="1800" dirty="0" smtClean="0"/>
              <a:t>der Wahl eines Berufes muss man seine Vorteile und Nachteile kennen.</a:t>
            </a:r>
          </a:p>
          <a:p>
            <a:r>
              <a:rPr lang="de-DE" sz="1800" dirty="0" smtClean="0"/>
              <a:t>b) Meine Neigungen und Wünsche sind _____ diesen Beruf wichtig.</a:t>
            </a:r>
          </a:p>
          <a:p>
            <a:r>
              <a:rPr lang="de-DE" sz="1800" dirty="0" smtClean="0"/>
              <a:t>c) Jeder Jugendliche steht ___ der Entscheidung, was er studieren soll.</a:t>
            </a:r>
          </a:p>
          <a:p>
            <a:r>
              <a:rPr lang="de-DE" sz="1800" dirty="0" smtClean="0"/>
              <a:t>d) In der Schule sprechen die Lehrer mit den Schülern _____ viele Berufe.</a:t>
            </a:r>
          </a:p>
          <a:p>
            <a:r>
              <a:rPr lang="de-DE" sz="1800" dirty="0" smtClean="0"/>
              <a:t>e) Viele Schulabgänger interessieren sich wenig  ______ ihren künftigen Beruf.</a:t>
            </a:r>
          </a:p>
          <a:p>
            <a:r>
              <a:rPr lang="de-DE" sz="1800" dirty="0" smtClean="0"/>
              <a:t>f) Er informiert sich _____ Vorderteile und Nachteile des gewählten Berufes.</a:t>
            </a:r>
          </a:p>
          <a:p>
            <a:r>
              <a:rPr lang="de-DE" sz="1800" dirty="0" smtClean="0"/>
              <a:t>g) Wir verbringen das Wochenende ___ meinem Onkel.</a:t>
            </a:r>
          </a:p>
          <a:p>
            <a:r>
              <a:rPr lang="de-DE" sz="1800" dirty="0" smtClean="0"/>
              <a:t>h) __jeder Prüfung setze ich über den Bücher.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 smtClean="0">
                <a:solidFill>
                  <a:schemeClr val="tx1"/>
                </a:solidFill>
              </a:rPr>
              <a:t>Über die Berufswahl mit richtigen Präpositionen.</a:t>
            </a:r>
            <a:br>
              <a:rPr lang="de-DE" sz="2800" dirty="0" smtClean="0">
                <a:solidFill>
                  <a:schemeClr val="tx1"/>
                </a:solidFill>
              </a:rPr>
            </a:br>
            <a:r>
              <a:rPr lang="de-DE" sz="2000" dirty="0" smtClean="0"/>
              <a:t>Setzen Sie </a:t>
            </a:r>
            <a:r>
              <a:rPr lang="de-DE" sz="2800" b="1" dirty="0" smtClean="0">
                <a:solidFill>
                  <a:srgbClr val="FF0000"/>
                </a:solidFill>
              </a:rPr>
              <a:t>vor</a:t>
            </a:r>
            <a:r>
              <a:rPr lang="de-DE" sz="2800" b="1" dirty="0" smtClean="0"/>
              <a:t>,</a:t>
            </a:r>
            <a:r>
              <a:rPr lang="de-DE" sz="2800" dirty="0" smtClean="0"/>
              <a:t> </a:t>
            </a:r>
            <a:r>
              <a:rPr lang="de-DE" sz="2800" b="1" dirty="0" smtClean="0">
                <a:solidFill>
                  <a:srgbClr val="FF0000"/>
                </a:solidFill>
              </a:rPr>
              <a:t>bei</a:t>
            </a:r>
            <a:r>
              <a:rPr lang="de-DE" sz="2800" dirty="0" smtClean="0"/>
              <a:t>, </a:t>
            </a:r>
            <a:r>
              <a:rPr lang="de-DE" sz="2800" b="1" dirty="0" smtClean="0">
                <a:solidFill>
                  <a:srgbClr val="FF0000"/>
                </a:solidFill>
              </a:rPr>
              <a:t>für</a:t>
            </a:r>
            <a:r>
              <a:rPr lang="de-DE" sz="2800" dirty="0" smtClean="0"/>
              <a:t> </a:t>
            </a:r>
            <a:r>
              <a:rPr lang="de-DE" sz="2000" dirty="0" smtClean="0"/>
              <a:t>oder</a:t>
            </a:r>
            <a:r>
              <a:rPr lang="de-DE" sz="2800" dirty="0" smtClean="0"/>
              <a:t> </a:t>
            </a:r>
            <a:r>
              <a:rPr lang="de-DE" sz="2800" b="1" dirty="0" smtClean="0">
                <a:solidFill>
                  <a:srgbClr val="FF0000"/>
                </a:solidFill>
              </a:rPr>
              <a:t>über</a:t>
            </a:r>
            <a:r>
              <a:rPr lang="de-DE" sz="2800" dirty="0" smtClean="0"/>
              <a:t> </a:t>
            </a:r>
            <a:r>
              <a:rPr lang="de-DE" sz="2000" dirty="0" smtClean="0"/>
              <a:t>ein</a:t>
            </a:r>
            <a:r>
              <a:rPr lang="de-DE" sz="2800" dirty="0" smtClean="0"/>
              <a:t>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sz="1800" dirty="0" smtClean="0"/>
          </a:p>
          <a:p>
            <a:r>
              <a:rPr lang="de-DE" sz="1800" dirty="0" smtClean="0"/>
              <a:t>a) </a:t>
            </a:r>
            <a:r>
              <a:rPr lang="en-US" sz="1400" dirty="0" smtClean="0">
                <a:solidFill>
                  <a:srgbClr val="FF0000"/>
                </a:solidFill>
              </a:rPr>
              <a:t>B</a:t>
            </a:r>
            <a:r>
              <a:rPr lang="de-DE" sz="1600" dirty="0" smtClean="0">
                <a:solidFill>
                  <a:srgbClr val="FF0000"/>
                </a:solidFill>
              </a:rPr>
              <a:t>ei</a:t>
            </a:r>
            <a:r>
              <a:rPr lang="de-DE" sz="1600" dirty="0" smtClean="0"/>
              <a:t>_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800" dirty="0" smtClean="0"/>
              <a:t>der Wahl eines Berufes muss man seine Vorteile und Nachteile kennen.</a:t>
            </a:r>
          </a:p>
          <a:p>
            <a:r>
              <a:rPr lang="de-DE" sz="1800" dirty="0" smtClean="0"/>
              <a:t>b) Meine Neigungen und Wünsche sind ___</a:t>
            </a:r>
            <a:r>
              <a:rPr lang="de-DE" sz="1600" dirty="0" smtClean="0">
                <a:solidFill>
                  <a:srgbClr val="FF0000"/>
                </a:solidFill>
              </a:rPr>
              <a:t>für</a:t>
            </a:r>
            <a:r>
              <a:rPr lang="de-DE" sz="1600" dirty="0" smtClean="0"/>
              <a:t>_</a:t>
            </a:r>
            <a:r>
              <a:rPr lang="de-DE" sz="1800" dirty="0" smtClean="0"/>
              <a:t>_ diesen Beruf wichtig.</a:t>
            </a:r>
          </a:p>
          <a:p>
            <a:r>
              <a:rPr lang="de-DE" sz="1800" dirty="0" smtClean="0"/>
              <a:t>c) Jeder Jugendliche steht _</a:t>
            </a:r>
            <a:r>
              <a:rPr lang="de-DE" sz="1600" dirty="0" smtClean="0">
                <a:solidFill>
                  <a:srgbClr val="FF0000"/>
                </a:solidFill>
              </a:rPr>
              <a:t>vor</a:t>
            </a:r>
            <a:r>
              <a:rPr lang="de-DE" sz="1800" dirty="0" smtClean="0"/>
              <a:t>__ der Entscheidung, was er studieren muss.</a:t>
            </a:r>
          </a:p>
          <a:p>
            <a:r>
              <a:rPr lang="de-DE" sz="1800" dirty="0" smtClean="0"/>
              <a:t>d) In der Schule sprechen die Lehrer mit den Schülern ___</a:t>
            </a:r>
            <a:r>
              <a:rPr lang="de-DE" sz="1600" dirty="0" smtClean="0">
                <a:solidFill>
                  <a:srgbClr val="FF0000"/>
                </a:solidFill>
              </a:rPr>
              <a:t>über</a:t>
            </a:r>
            <a:r>
              <a:rPr lang="de-DE" sz="1800" dirty="0" smtClean="0"/>
              <a:t>__ viele Berufe.</a:t>
            </a:r>
          </a:p>
          <a:p>
            <a:r>
              <a:rPr lang="de-DE" sz="1800" dirty="0" smtClean="0"/>
              <a:t>e) Viele Schulabgänger interessieren sich wenig  __</a:t>
            </a:r>
            <a:r>
              <a:rPr lang="de-DE" sz="1600" dirty="0" smtClean="0">
                <a:solidFill>
                  <a:srgbClr val="FF0000"/>
                </a:solidFill>
              </a:rPr>
              <a:t>für</a:t>
            </a:r>
            <a:r>
              <a:rPr lang="de-DE" sz="1600" dirty="0" smtClean="0"/>
              <a:t>_</a:t>
            </a:r>
            <a:r>
              <a:rPr lang="de-DE" sz="1800" dirty="0" smtClean="0"/>
              <a:t>___ ihren künftigen Beruf.</a:t>
            </a:r>
          </a:p>
          <a:p>
            <a:r>
              <a:rPr lang="de-DE" sz="1800" dirty="0" smtClean="0"/>
              <a:t>f) Er informiert sich ___</a:t>
            </a:r>
            <a:r>
              <a:rPr lang="de-DE" sz="1600" dirty="0" smtClean="0">
                <a:solidFill>
                  <a:srgbClr val="FF0000"/>
                </a:solidFill>
              </a:rPr>
              <a:t>über</a:t>
            </a:r>
            <a:r>
              <a:rPr lang="de-DE" sz="1800" dirty="0" smtClean="0"/>
              <a:t>__ Vorderteile und Nachteile des gewählten Berufes.</a:t>
            </a:r>
          </a:p>
          <a:p>
            <a:r>
              <a:rPr lang="de-DE" sz="1800" dirty="0" smtClean="0"/>
              <a:t>g) Wir verbringen das Wochenende __</a:t>
            </a:r>
            <a:r>
              <a:rPr lang="de-DE" sz="1600" dirty="0" smtClean="0">
                <a:solidFill>
                  <a:srgbClr val="FF0000"/>
                </a:solidFill>
              </a:rPr>
              <a:t>bei</a:t>
            </a:r>
            <a:r>
              <a:rPr lang="de-DE" sz="1600" dirty="0" smtClean="0"/>
              <a:t>__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800" dirty="0" smtClean="0"/>
              <a:t>meinem Onkel.</a:t>
            </a:r>
          </a:p>
          <a:p>
            <a:r>
              <a:rPr lang="de-DE" sz="1800" dirty="0" smtClean="0"/>
              <a:t>h) </a:t>
            </a:r>
            <a:r>
              <a:rPr lang="de-DE" sz="1600" dirty="0" err="1" smtClean="0">
                <a:solidFill>
                  <a:srgbClr val="FF0000"/>
                </a:solidFill>
              </a:rPr>
              <a:t>Vor</a:t>
            </a:r>
            <a:r>
              <a:rPr lang="de-DE" sz="1600" dirty="0" err="1" smtClean="0"/>
              <a:t>_</a:t>
            </a:r>
            <a:r>
              <a:rPr lang="de-DE" sz="1800" dirty="0" err="1" smtClean="0"/>
              <a:t>jeder</a:t>
            </a:r>
            <a:r>
              <a:rPr lang="de-DE" sz="1800" dirty="0" smtClean="0"/>
              <a:t> Prüfung setze ich über den Bücher.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498080" cy="857232"/>
          </a:xfrm>
        </p:spPr>
        <p:txBody>
          <a:bodyPr/>
          <a:lstStyle/>
          <a:p>
            <a:pPr algn="ctr"/>
            <a:r>
              <a:rPr lang="de-DE" dirty="0" smtClean="0"/>
              <a:t>Fragen, Fragen, Fragen…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44" y="714356"/>
            <a:ext cx="8001056" cy="4357718"/>
          </a:xfrm>
        </p:spPr>
        <p:txBody>
          <a:bodyPr>
            <a:normAutofit fontScale="92500" lnSpcReduction="10000"/>
          </a:bodyPr>
          <a:lstStyle/>
          <a:p>
            <a:r>
              <a:rPr lang="de-DE" sz="2000" dirty="0" smtClean="0"/>
              <a:t>1.  Woran denken alle Jugendlichen vor dem Schulabschluss?</a:t>
            </a:r>
          </a:p>
          <a:p>
            <a:r>
              <a:rPr lang="de-DE" sz="2000" dirty="0" smtClean="0"/>
              <a:t>2.  Wie soll ein Beruf sein?</a:t>
            </a:r>
          </a:p>
          <a:p>
            <a:r>
              <a:rPr lang="de-DE" sz="2000" dirty="0" smtClean="0"/>
              <a:t>3.  Wer kann die Wahl des Berufes beeinflussen oder bestimmen?</a:t>
            </a:r>
          </a:p>
          <a:p>
            <a:r>
              <a:rPr lang="de-DE" sz="2000" dirty="0" smtClean="0"/>
              <a:t>4. Wer hilft den Beruf wählen?</a:t>
            </a:r>
          </a:p>
          <a:p>
            <a:r>
              <a:rPr lang="de-DE" sz="2000" dirty="0" smtClean="0"/>
              <a:t>5.Wo erlernt man manche Berufe?</a:t>
            </a:r>
          </a:p>
          <a:p>
            <a:r>
              <a:rPr lang="de-DE" sz="2000" dirty="0" smtClean="0"/>
              <a:t>6. Entspricht der Wunschberuf immer der Wirklichkeit?</a:t>
            </a:r>
          </a:p>
          <a:p>
            <a:r>
              <a:rPr lang="de-DE" sz="2000" dirty="0" smtClean="0"/>
              <a:t>7. Welche Rolle spielt ein Hobby für die Berufswahl?</a:t>
            </a:r>
          </a:p>
          <a:p>
            <a:r>
              <a:rPr lang="de-DE" sz="2000" dirty="0" smtClean="0"/>
              <a:t>8.  Was ist bei der Wahl eines Berufes wichtig?</a:t>
            </a:r>
          </a:p>
          <a:p>
            <a:r>
              <a:rPr lang="de-DE" sz="2000" dirty="0" smtClean="0"/>
              <a:t>9.  Wie muss jeder bei der Wahl eines Berufes sein?</a:t>
            </a:r>
          </a:p>
          <a:p>
            <a:r>
              <a:rPr lang="de-DE" sz="2000" dirty="0" smtClean="0"/>
              <a:t>10.  Was versteht ihr unter dem Begriff „Gute Arbeit“?</a:t>
            </a:r>
          </a:p>
          <a:p>
            <a:r>
              <a:rPr lang="de-DE" sz="2000" dirty="0" smtClean="0"/>
              <a:t>11. Was braucht man um guter Fachmann zu werden?</a:t>
            </a:r>
          </a:p>
          <a:p>
            <a:r>
              <a:rPr lang="de-DE" sz="2000" dirty="0" smtClean="0"/>
              <a:t>12. Soll der Beruf unseren Neigungen und Wünschen entsprechen? Soll er Spaß machen?</a:t>
            </a:r>
          </a:p>
        </p:txBody>
      </p:sp>
      <p:pic>
        <p:nvPicPr>
          <p:cNvPr id="4" name="Picture 2" descr="http://strana-sovetov.com/images/stories/tip/miscellaneous/career/new-professions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5029756"/>
            <a:ext cx="4214842" cy="1828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829</TotalTime>
  <Words>1132</Words>
  <Application>Microsoft Office PowerPoint</Application>
  <PresentationFormat>Экран (4:3)</PresentationFormat>
  <Paragraphs>211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Die Berufswahl. Ist das ein Problem?</vt:lpstr>
      <vt:lpstr>Слайд 2</vt:lpstr>
      <vt:lpstr>Слайд 3</vt:lpstr>
      <vt:lpstr>Viele Berufe kennt ihr von Kindheit an. Wer was macht?</vt:lpstr>
      <vt:lpstr>Wer spricht?</vt:lpstr>
      <vt:lpstr>Wörter, die man kennen muss:</vt:lpstr>
      <vt:lpstr>Unsere Berufswünsche entstehen nicht zufällig, sie reifen in unserer Familie, in der Schule.</vt:lpstr>
      <vt:lpstr>Sprichwörter – Volksweisheit.  Sind diese Sprichwörter auch heute aktuell?</vt:lpstr>
      <vt:lpstr>Was muss man bei der Berufswahl berücksichtigen?</vt:lpstr>
      <vt:lpstr>Um ein guter Spezialist zu werden, braucht man …</vt:lpstr>
      <vt:lpstr>Der Journalist, der Designer, der Psychologe .</vt:lpstr>
      <vt:lpstr>Wo kann man in Luga  arbeiten?</vt:lpstr>
      <vt:lpstr>Über die Berufswahl mit richtigen Präpositionen. Setzen Sie vor, bei, für oder über ein.</vt:lpstr>
      <vt:lpstr>Über die Berufswahl mit richtigen Präpositionen. Setzen Sie vor, bei, für oder über ein.</vt:lpstr>
      <vt:lpstr>Fragen, Fragen, Fragen…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94</cp:revision>
  <dcterms:created xsi:type="dcterms:W3CDTF">2012-03-27T11:20:46Z</dcterms:created>
  <dcterms:modified xsi:type="dcterms:W3CDTF">2012-04-11T09:43:52Z</dcterms:modified>
</cp:coreProperties>
</file>